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2H7dd+Uicjt74qEeT4iS8yuGB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96669024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b96669024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96669024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966690249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966690249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966690249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97b09e06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797b09e06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97b09e0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97b09e06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97b09e06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797b09e06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97b09e06e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797b09e06e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96669024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96669024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96669024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96669024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96669024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96669024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b96669024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b966690249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4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16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6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7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7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17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7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rbian_Cyrillic_alphab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en.wikipedia.org/wiki/Moravica_Distri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ical_indust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en.wikipedia.org/wiki/Milan_Blagojevi%C4%87_-_Namens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ociation_footba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en.wikipedia.org/wiki/Serbian_SuperLiga" TargetMode="External"/><Relationship Id="rId4" Type="http://schemas.openxmlformats.org/officeDocument/2006/relationships/hyperlink" Target="https://en.wikipedia.org/wiki/FK_Mladost_Lu%C4%8Dan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My town, my country</a:t>
            </a:r>
            <a:endParaRPr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LUČANI, SERBIA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966690249_2_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Gusle, kolo and Slava</a:t>
            </a:r>
            <a:endParaRPr/>
          </a:p>
        </p:txBody>
      </p:sp>
      <p:sp>
        <p:nvSpPr>
          <p:cNvPr id="315" name="Google Shape;315;gb966690249_2_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gb966690249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250" y="2680800"/>
            <a:ext cx="3391500" cy="33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b966690249_2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2603500"/>
            <a:ext cx="3576275" cy="35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b966690249_2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5888" y="2680800"/>
            <a:ext cx="4048750" cy="33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966690249_2_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Serbian </a:t>
            </a:r>
            <a:r>
              <a:rPr lang="en-US" dirty="0" smtClean="0"/>
              <a:t>cuisine</a:t>
            </a:r>
            <a:endParaRPr dirty="0"/>
          </a:p>
        </p:txBody>
      </p:sp>
      <p:sp>
        <p:nvSpPr>
          <p:cNvPr id="324" name="Google Shape;324;gb966690249_2_1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-Traditional Serbian dishes </a:t>
            </a:r>
            <a:r>
              <a:rPr lang="en-US" dirty="0" smtClean="0"/>
              <a:t>are: </a:t>
            </a:r>
            <a:r>
              <a:rPr lang="en-US" u="sng" dirty="0" err="1"/>
              <a:t>kacamak</a:t>
            </a:r>
            <a:r>
              <a:rPr lang="en-US" u="sng" dirty="0"/>
              <a:t>, </a:t>
            </a:r>
            <a:r>
              <a:rPr lang="en-US" u="sng" dirty="0" err="1"/>
              <a:t>sarma</a:t>
            </a:r>
            <a:r>
              <a:rPr lang="en-US" u="sng" dirty="0"/>
              <a:t>, </a:t>
            </a:r>
            <a:r>
              <a:rPr lang="en-US" u="sng" dirty="0" err="1"/>
              <a:t>kajmak</a:t>
            </a:r>
            <a:r>
              <a:rPr lang="en-US" u="sng" dirty="0"/>
              <a:t>, </a:t>
            </a:r>
            <a:r>
              <a:rPr lang="en-US" u="sng" dirty="0" err="1"/>
              <a:t>prsuta</a:t>
            </a:r>
            <a:r>
              <a:rPr lang="en-US" u="sng" dirty="0"/>
              <a:t>, </a:t>
            </a:r>
            <a:r>
              <a:rPr lang="en-US" u="sng" dirty="0" err="1"/>
              <a:t>pasulj</a:t>
            </a:r>
            <a:r>
              <a:rPr lang="en-US" u="sng" dirty="0"/>
              <a:t>, etc…</a:t>
            </a: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/>
              <a:t>-</a:t>
            </a:r>
            <a:r>
              <a:rPr lang="en-US" u="sng" dirty="0" err="1"/>
              <a:t>Sarma</a:t>
            </a:r>
            <a:r>
              <a:rPr lang="en-US" u="sng" dirty="0"/>
              <a:t> </a:t>
            </a:r>
            <a:r>
              <a:rPr lang="en-US" dirty="0"/>
              <a:t>is </a:t>
            </a:r>
            <a:r>
              <a:rPr lang="en-US" dirty="0" smtClean="0"/>
              <a:t>a dish </a:t>
            </a:r>
            <a:r>
              <a:rPr lang="en-US" dirty="0"/>
              <a:t>made with meat and sauerkraut.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en-US" u="sng" dirty="0" err="1"/>
              <a:t>Kacamak</a:t>
            </a:r>
            <a:r>
              <a:rPr lang="en-US" dirty="0"/>
              <a:t> is a dish made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ground white corn.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en-US" u="sng" dirty="0" err="1"/>
              <a:t>Kajmak</a:t>
            </a:r>
            <a:r>
              <a:rPr lang="en-US" u="sng" dirty="0"/>
              <a:t> </a:t>
            </a:r>
            <a:r>
              <a:rPr lang="en-US" dirty="0"/>
              <a:t> is also a dish made of boiled milk.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/>
              <a:t>-</a:t>
            </a:r>
            <a:r>
              <a:rPr lang="en-US" u="sng" dirty="0" err="1"/>
              <a:t>Prsuta</a:t>
            </a:r>
            <a:r>
              <a:rPr lang="en-US" dirty="0"/>
              <a:t> is dried meat.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/>
              <a:t>-</a:t>
            </a:r>
            <a:r>
              <a:rPr lang="en-US" u="sng" dirty="0" err="1"/>
              <a:t>Pasulj</a:t>
            </a:r>
            <a:r>
              <a:rPr lang="en-US" u="sng" dirty="0"/>
              <a:t> </a:t>
            </a:r>
            <a:r>
              <a:rPr lang="en-US" dirty="0"/>
              <a:t>is a dish made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cooked beans and dried meat.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966690249_2_22"/>
          <p:cNvSpPr txBox="1">
            <a:spLocks noGrp="1"/>
          </p:cNvSpPr>
          <p:nvPr>
            <p:ph type="title"/>
          </p:nvPr>
        </p:nvSpPr>
        <p:spPr>
          <a:xfrm>
            <a:off x="1187054" y="65781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Sarma, kajmak, prsuta, kacamak, pasulj</a:t>
            </a:r>
            <a:endParaRPr/>
          </a:p>
        </p:txBody>
      </p:sp>
      <p:sp>
        <p:nvSpPr>
          <p:cNvPr id="330" name="Google Shape;330;gb966690249_2_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Google Shape;331;gb966690249_2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62375"/>
            <a:ext cx="4015549" cy="2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b966690249_2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550" y="4362375"/>
            <a:ext cx="4433488" cy="24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b966690249_2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9050" y="4362375"/>
            <a:ext cx="3742950" cy="24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b966690249_2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375" y="2105525"/>
            <a:ext cx="4678926" cy="21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b966690249_2_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4375" y="2210800"/>
            <a:ext cx="3562700" cy="215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gb966690249_2_22"/>
          <p:cNvCxnSpPr/>
          <p:nvPr/>
        </p:nvCxnSpPr>
        <p:spPr>
          <a:xfrm>
            <a:off x="10918650" y="1112925"/>
            <a:ext cx="1443900" cy="14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97b09e06e_2_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content:</a:t>
            </a:r>
            <a:endParaRPr/>
          </a:p>
        </p:txBody>
      </p:sp>
      <p:sp>
        <p:nvSpPr>
          <p:cNvPr id="256" name="Google Shape;256;g797b09e06e_2_20"/>
          <p:cNvSpPr txBox="1">
            <a:spLocks noGrp="1"/>
          </p:cNvSpPr>
          <p:nvPr>
            <p:ph type="body" idx="1"/>
          </p:nvPr>
        </p:nvSpPr>
        <p:spPr>
          <a:xfrm>
            <a:off x="1326404" y="253205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27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40"/>
              <a:buAutoNum type="arabicPeriod"/>
            </a:pPr>
            <a:r>
              <a:rPr lang="en-US" sz="2000" dirty="0"/>
              <a:t>My town: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-</a:t>
            </a:r>
            <a:r>
              <a:rPr lang="en-US" sz="2000" dirty="0" err="1"/>
              <a:t>Lucani</a:t>
            </a:r>
            <a:r>
              <a:rPr lang="en-US" sz="2000" dirty="0"/>
              <a:t> is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small town where </a:t>
            </a:r>
            <a:endParaRPr sz="2000" dirty="0"/>
          </a:p>
          <a:p>
            <a:pPr marL="0" lvl="0" indent="0">
              <a:buNone/>
            </a:pPr>
            <a:r>
              <a:rPr lang="en-US" sz="2000" dirty="0"/>
              <a:t>. </a:t>
            </a:r>
            <a:r>
              <a:rPr lang="en-US" sz="2000" dirty="0" smtClean="0"/>
              <a:t>   5 </a:t>
            </a:r>
            <a:r>
              <a:rPr lang="en-US" sz="2000" dirty="0"/>
              <a:t>142 </a:t>
            </a:r>
            <a:r>
              <a:rPr lang="en-US" sz="2000" dirty="0" smtClean="0"/>
              <a:t>people live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-In our town we have paint industries and   </a:t>
            </a:r>
            <a:r>
              <a:rPr lang="en-US" sz="2000" dirty="0" smtClean="0"/>
              <a:t>a                         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 factory named “Milan </a:t>
            </a:r>
            <a:r>
              <a:rPr lang="en-US" sz="2000" dirty="0" err="1"/>
              <a:t>Blagojevic</a:t>
            </a:r>
            <a:r>
              <a:rPr lang="en-US" sz="2000" dirty="0"/>
              <a:t> </a:t>
            </a:r>
            <a:r>
              <a:rPr lang="en-US" sz="2000" dirty="0" err="1"/>
              <a:t>namenska</a:t>
            </a:r>
            <a:r>
              <a:rPr lang="en-US" sz="2000" dirty="0"/>
              <a:t>”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-In our town we also </a:t>
            </a:r>
            <a:r>
              <a:rPr lang="en-US" sz="2000" dirty="0" smtClean="0"/>
              <a:t>practice sports as</a:t>
            </a:r>
            <a:r>
              <a:rPr lang="en-US" sz="2000" dirty="0" smtClean="0"/>
              <a:t> </a:t>
            </a:r>
            <a:r>
              <a:rPr lang="en-US" sz="2000" dirty="0"/>
              <a:t>karate,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 basketball, </a:t>
            </a:r>
            <a:r>
              <a:rPr lang="en-US" sz="2000" dirty="0" smtClean="0"/>
              <a:t>volleyball </a:t>
            </a:r>
            <a:r>
              <a:rPr lang="en-US" sz="2000" dirty="0"/>
              <a:t>and football </a:t>
            </a:r>
            <a:r>
              <a:rPr lang="en-US" sz="2000" dirty="0" smtClean="0"/>
              <a:t>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/>
              <a:t>   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dirty="0"/>
          </a:p>
        </p:txBody>
      </p:sp>
      <p:pic>
        <p:nvPicPr>
          <p:cNvPr id="257" name="Google Shape;257;g797b09e06e_2_20" descr="See the source image"/>
          <p:cNvPicPr preferRelativeResize="0"/>
          <p:nvPr/>
        </p:nvPicPr>
        <p:blipFill rotWithShape="1">
          <a:blip r:embed="rId3">
            <a:alphaModFix/>
          </a:blip>
          <a:srcRect l="-22990" r="22990"/>
          <a:stretch/>
        </p:blipFill>
        <p:spPr>
          <a:xfrm>
            <a:off x="7401725" y="2315050"/>
            <a:ext cx="3914900" cy="45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7b09e06e_2_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My town Lučani-Location and population</a:t>
            </a:r>
            <a:endParaRPr/>
          </a:p>
        </p:txBody>
      </p:sp>
      <p:sp>
        <p:nvSpPr>
          <p:cNvPr id="263" name="Google Shape;263;g797b09e06e_2_0"/>
          <p:cNvSpPr txBox="1">
            <a:spLocks noGrp="1"/>
          </p:cNvSpPr>
          <p:nvPr>
            <p:ph type="body" idx="1"/>
          </p:nvPr>
        </p:nvSpPr>
        <p:spPr>
          <a:xfrm>
            <a:off x="1039275" y="2686125"/>
            <a:ext cx="10280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►"/>
            </a:pPr>
            <a:r>
              <a:rPr lang="en-US" sz="20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Lučani</a:t>
            </a:r>
            <a:r>
              <a:rPr lang="en-US" sz="2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Serbian Cyrillic</a:t>
            </a:r>
            <a:r>
              <a:rPr lang="en-US" sz="2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Лучани) is a town and municipality located in the </a:t>
            </a:r>
            <a:r>
              <a:rPr lang="en-US" sz="20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Moravica</a:t>
            </a:r>
            <a:r>
              <a:rPr lang="en-US" sz="2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US" sz="20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District</a:t>
            </a:r>
            <a:r>
              <a:rPr lang="en-US" sz="2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western Serbia. The population of the town is 5,142, while the population of the municipality is 20,897</a:t>
            </a:r>
            <a:r>
              <a:rPr lang="en-US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797b09e06e_2_0" descr="Image result for Lučani namensk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1388" y="3756225"/>
            <a:ext cx="4402537" cy="2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97b09e06e_2_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My town Lučani-Industry</a:t>
            </a:r>
            <a:endParaRPr/>
          </a:p>
        </p:txBody>
      </p:sp>
      <p:sp>
        <p:nvSpPr>
          <p:cNvPr id="270" name="Google Shape;270;g797b09e06e_2_2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87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50"/>
              <a:buChar char="►"/>
            </a:pPr>
            <a:r>
              <a:rPr lang="en-US" sz="2050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Lučani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home to the 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chemical</a:t>
            </a:r>
            <a:r>
              <a:rPr lang="en-US" sz="2050" b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50" dirty="0" smtClean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company 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Milan </a:t>
            </a:r>
            <a:r>
              <a:rPr lang="en-US" sz="2050" b="1" dirty="0" err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Blagojević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- </a:t>
            </a:r>
            <a:r>
              <a:rPr lang="en-US" sz="2050" b="1" dirty="0" err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Namenska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which employs around 1,300 people (as of 2017). Also, </a:t>
            </a:r>
            <a:r>
              <a:rPr lang="en-US" sz="2050" b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Maxima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color manufacturer has its factory in </a:t>
            </a:r>
            <a:r>
              <a:rPr lang="en-US" sz="2050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Lučani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050" dirty="0"/>
          </a:p>
        </p:txBody>
      </p:sp>
      <p:pic>
        <p:nvPicPr>
          <p:cNvPr id="271" name="Google Shape;271;g797b09e06e_2_25" descr="Image result for Lučani namensk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8075" y="3810300"/>
            <a:ext cx="4265500" cy="27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97b09e06e_2_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My town Lučani-Sports</a:t>
            </a:r>
            <a:endParaRPr/>
          </a:p>
        </p:txBody>
      </p:sp>
      <p:sp>
        <p:nvSpPr>
          <p:cNvPr id="277" name="Google Shape;277;g797b09e06e_2_3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87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50"/>
              <a:buChar char="►"/>
            </a:pPr>
            <a:r>
              <a:rPr lang="en-US" sz="2050" b="1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Lučani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50" dirty="0" smtClean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a 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home to the professional 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football</a:t>
            </a:r>
            <a:r>
              <a:rPr lang="en-US" sz="2050" b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club 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FK </a:t>
            </a:r>
            <a:r>
              <a:rPr lang="en-US" sz="2050" b="1" dirty="0" err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Mladost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US" sz="2050" b="1" dirty="0" err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Lučani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which has played continuously in the </a:t>
            </a:r>
            <a:r>
              <a:rPr lang="en-US" sz="2050" b="1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Serbian </a:t>
            </a:r>
            <a:r>
              <a:rPr lang="en-US" sz="2050" b="1" dirty="0" err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SuperLiga</a:t>
            </a:r>
            <a:r>
              <a:rPr lang="en-US" sz="205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the top division of Serbian football.</a:t>
            </a:r>
            <a:endParaRPr sz="2050" dirty="0"/>
          </a:p>
        </p:txBody>
      </p:sp>
      <p:pic>
        <p:nvPicPr>
          <p:cNvPr id="278" name="Google Shape;278;g797b09e06e_2_31" descr="Image result for Lučan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7700" y="3387675"/>
            <a:ext cx="2506325" cy="32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966690249_1_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live in Serbia</a:t>
            </a:r>
            <a:endParaRPr/>
          </a:p>
        </p:txBody>
      </p:sp>
      <p:sp>
        <p:nvSpPr>
          <p:cNvPr id="284" name="Google Shape;284;gb966690249_1_5"/>
          <p:cNvSpPr txBox="1">
            <a:spLocks noGrp="1"/>
          </p:cNvSpPr>
          <p:nvPr>
            <p:ph type="body" idx="1"/>
          </p:nvPr>
        </p:nvSpPr>
        <p:spPr>
          <a:xfrm>
            <a:off x="631600" y="2392875"/>
            <a:ext cx="10038600" cy="412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50" b="1" dirty="0"/>
              <a:t>-Serbia </a:t>
            </a:r>
            <a:r>
              <a:rPr lang="en-US" sz="2050" dirty="0"/>
              <a:t>is </a:t>
            </a:r>
            <a:r>
              <a:rPr lang="en-US" sz="2050" dirty="0" smtClean="0"/>
              <a:t>a country </a:t>
            </a:r>
            <a:r>
              <a:rPr lang="en-US" sz="2050" dirty="0"/>
              <a:t>of 6,892 million people. </a:t>
            </a:r>
            <a:r>
              <a:rPr lang="en-US" sz="2050" dirty="0" smtClean="0"/>
              <a:t>The capital </a:t>
            </a:r>
            <a:r>
              <a:rPr lang="en-US" sz="2050" dirty="0"/>
              <a:t>city is Belgrade. Serbia is </a:t>
            </a:r>
            <a:r>
              <a:rPr lang="en-US" sz="2050" dirty="0" smtClean="0"/>
              <a:t>a beautiful </a:t>
            </a:r>
            <a:r>
              <a:rPr lang="en-US" sz="2050" dirty="0"/>
              <a:t>country with great people, nature and sights.</a:t>
            </a:r>
            <a:endParaRPr sz="205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  -Also Serbia is known as the country with really nice tradition and culture.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85" name="Google Shape;285;gb966690249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925" y="4080325"/>
            <a:ext cx="4923375" cy="24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b966690249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675" y="3869600"/>
            <a:ext cx="3367300" cy="2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966690249_1_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tourist places in Serbia</a:t>
            </a:r>
            <a:endParaRPr/>
          </a:p>
        </p:txBody>
      </p:sp>
      <p:sp>
        <p:nvSpPr>
          <p:cNvPr id="292" name="Google Shape;292;gb966690249_1_1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50" dirty="0"/>
              <a:t>-Most visited sights in Serbia are: </a:t>
            </a:r>
            <a:r>
              <a:rPr lang="en-US" sz="2050" dirty="0" err="1"/>
              <a:t>Zlatibor</a:t>
            </a:r>
            <a:r>
              <a:rPr lang="en-US" sz="2050" dirty="0"/>
              <a:t>, </a:t>
            </a:r>
            <a:r>
              <a:rPr lang="en-US" sz="2050" dirty="0" err="1"/>
              <a:t>Kopaonik</a:t>
            </a:r>
            <a:r>
              <a:rPr lang="en-US" sz="2050" dirty="0"/>
              <a:t>, Tara, </a:t>
            </a:r>
            <a:r>
              <a:rPr lang="en-US" sz="2050" dirty="0" err="1"/>
              <a:t>Perucac</a:t>
            </a:r>
            <a:r>
              <a:rPr lang="en-US" sz="2050" dirty="0"/>
              <a:t>, </a:t>
            </a:r>
            <a:r>
              <a:rPr lang="en-US" sz="2050" dirty="0" err="1"/>
              <a:t>Ovcar</a:t>
            </a:r>
            <a:r>
              <a:rPr lang="en-US" sz="2050" dirty="0"/>
              <a:t> Banja, </a:t>
            </a:r>
            <a:r>
              <a:rPr lang="en-US" sz="2050" dirty="0" err="1"/>
              <a:t>Golubacka</a:t>
            </a:r>
            <a:r>
              <a:rPr lang="en-US" sz="2050" dirty="0"/>
              <a:t> </a:t>
            </a:r>
            <a:r>
              <a:rPr lang="en-US" sz="2050" dirty="0" err="1" smtClean="0"/>
              <a:t>tvrdjava</a:t>
            </a:r>
            <a:r>
              <a:rPr lang="en-US" sz="2050" dirty="0" smtClean="0"/>
              <a:t>, </a:t>
            </a:r>
            <a:r>
              <a:rPr lang="en-US" sz="2050" dirty="0"/>
              <a:t>etc…</a:t>
            </a:r>
            <a:endParaRPr sz="205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3" name="Google Shape;293;gb966690249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4775"/>
            <a:ext cx="6168375" cy="33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b966690249_1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375" y="3524775"/>
            <a:ext cx="6023625" cy="33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966690249_1_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Perucac, Ovcar Banja </a:t>
            </a:r>
            <a:endParaRPr/>
          </a:p>
        </p:txBody>
      </p:sp>
      <p:sp>
        <p:nvSpPr>
          <p:cNvPr id="300" name="Google Shape;300;gb966690249_1_2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gb966690249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3500"/>
            <a:ext cx="6095999" cy="42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b966690249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603500"/>
            <a:ext cx="6096000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966690249_1_27"/>
          <p:cNvSpPr txBox="1">
            <a:spLocks noGrp="1"/>
          </p:cNvSpPr>
          <p:nvPr>
            <p:ph type="title"/>
          </p:nvPr>
        </p:nvSpPr>
        <p:spPr>
          <a:xfrm>
            <a:off x="1074579" y="10138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Cultural heritage</a:t>
            </a:r>
            <a:endParaRPr/>
          </a:p>
        </p:txBody>
      </p:sp>
      <p:sp>
        <p:nvSpPr>
          <p:cNvPr id="308" name="Google Shape;308;gb966690249_1_2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-On the UNESCO list of intangible cultural heritage there are three goods from Serbia- </a:t>
            </a:r>
            <a:r>
              <a:rPr lang="en-US" u="sng" dirty="0" err="1"/>
              <a:t>gusle</a:t>
            </a:r>
            <a:r>
              <a:rPr lang="en-US" dirty="0"/>
              <a:t>, </a:t>
            </a:r>
            <a:r>
              <a:rPr lang="en-US" u="sng" dirty="0" err="1"/>
              <a:t>kolo</a:t>
            </a:r>
            <a:r>
              <a:rPr lang="en-US" dirty="0"/>
              <a:t> and </a:t>
            </a:r>
            <a:r>
              <a:rPr lang="en-US" u="sng" dirty="0" err="1"/>
              <a:t>slava</a:t>
            </a: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/>
              <a:t>-</a:t>
            </a:r>
            <a:r>
              <a:rPr lang="en-US" u="sng" dirty="0" err="1" smtClean="0"/>
              <a:t>Gusle</a:t>
            </a:r>
            <a:r>
              <a:rPr lang="en-US" u="sng" dirty="0" smtClean="0"/>
              <a:t> </a:t>
            </a:r>
            <a:r>
              <a:rPr lang="en-US" dirty="0"/>
              <a:t>is a traditional Serbian string instrument. This instrument has one, or possibly two strings. They are usually made of maple wood.</a:t>
            </a:r>
            <a:endParaRPr dirty="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202124"/>
                </a:solidFill>
                <a:highlight>
                  <a:schemeClr val="lt1"/>
                </a:highlight>
              </a:rPr>
              <a:t>-</a:t>
            </a:r>
            <a:r>
              <a:rPr lang="en-US" u="sng" dirty="0" err="1">
                <a:solidFill>
                  <a:srgbClr val="202124"/>
                </a:solidFill>
                <a:highlight>
                  <a:schemeClr val="lt1"/>
                </a:highlight>
              </a:rPr>
              <a:t>Kolo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 is a kind of collective folk game. As a part of the performing arts, it is present on the territory of the whole of Serbia, and </a:t>
            </a:r>
            <a:r>
              <a:rPr lang="en-US" dirty="0" smtClean="0">
                <a:solidFill>
                  <a:srgbClr val="202124"/>
                </a:solidFill>
                <a:highlight>
                  <a:schemeClr val="lt1"/>
                </a:highlight>
              </a:rPr>
              <a:t>the 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Serbian Orthodox </a:t>
            </a:r>
            <a:r>
              <a:rPr lang="en-US" dirty="0" smtClean="0">
                <a:solidFill>
                  <a:srgbClr val="202124"/>
                </a:solidFill>
                <a:highlight>
                  <a:schemeClr val="lt1"/>
                </a:highlight>
              </a:rPr>
              <a:t>population considers 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it a sign of national identity, it is also performed by other </a:t>
            </a:r>
            <a:r>
              <a:rPr lang="en-US" dirty="0" smtClean="0">
                <a:solidFill>
                  <a:srgbClr val="202124"/>
                </a:solidFill>
                <a:highlight>
                  <a:schemeClr val="lt1"/>
                </a:highlight>
              </a:rPr>
              <a:t>ethnic communities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.</a:t>
            </a:r>
            <a:endParaRPr dirty="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202124"/>
                </a:solidFill>
                <a:highlight>
                  <a:schemeClr val="lt1"/>
                </a:highlight>
              </a:rPr>
              <a:t>-</a:t>
            </a:r>
            <a:r>
              <a:rPr lang="en-US" u="sng" dirty="0" err="1">
                <a:solidFill>
                  <a:srgbClr val="202124"/>
                </a:solidFill>
                <a:highlight>
                  <a:schemeClr val="lt1"/>
                </a:highlight>
              </a:rPr>
              <a:t>Slava</a:t>
            </a:r>
            <a:r>
              <a:rPr lang="en-US" u="sng" dirty="0">
                <a:solidFill>
                  <a:srgbClr val="202124"/>
                </a:solidFill>
                <a:highlight>
                  <a:schemeClr val="lt1"/>
                </a:highlight>
              </a:rPr>
              <a:t> 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also known as </a:t>
            </a:r>
            <a:r>
              <a:rPr lang="en-US" u="sng" dirty="0" err="1">
                <a:solidFill>
                  <a:srgbClr val="202124"/>
                </a:solidFill>
                <a:highlight>
                  <a:schemeClr val="lt1"/>
                </a:highlight>
              </a:rPr>
              <a:t>krsna</a:t>
            </a:r>
            <a:r>
              <a:rPr lang="en-US" u="sng" dirty="0">
                <a:solidFill>
                  <a:srgbClr val="202124"/>
                </a:solidFill>
                <a:highlight>
                  <a:schemeClr val="lt1"/>
                </a:highlight>
              </a:rPr>
              <a:t> </a:t>
            </a:r>
            <a:r>
              <a:rPr lang="en-US" u="sng" dirty="0" err="1">
                <a:solidFill>
                  <a:srgbClr val="202124"/>
                </a:solidFill>
                <a:highlight>
                  <a:schemeClr val="lt1"/>
                </a:highlight>
              </a:rPr>
              <a:t>slava</a:t>
            </a:r>
            <a:r>
              <a:rPr lang="en-US" dirty="0">
                <a:solidFill>
                  <a:srgbClr val="202124"/>
                </a:solidFill>
                <a:highlight>
                  <a:schemeClr val="lt1"/>
                </a:highlight>
              </a:rPr>
              <a:t> is a Serbian folk-church custom even after Easter and Christmas, the third most important family holiday, always associated with the day of a certain Christian saint.</a:t>
            </a:r>
            <a:endParaRPr dirty="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888888"/>
              </a:solidFill>
            </a:endParaRPr>
          </a:p>
        </p:txBody>
      </p:sp>
      <p:sp>
        <p:nvSpPr>
          <p:cNvPr id="309" name="Google Shape;309;gb966690249_1_27"/>
          <p:cNvSpPr txBox="1"/>
          <p:nvPr/>
        </p:nvSpPr>
        <p:spPr>
          <a:xfrm>
            <a:off x="10657638" y="2035975"/>
            <a:ext cx="7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Widescreen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Arial</vt:lpstr>
      <vt:lpstr>Noto Sans Symbols</vt:lpstr>
      <vt:lpstr>Ion Boardroom</vt:lpstr>
      <vt:lpstr>My town, my country</vt:lpstr>
      <vt:lpstr>The content:</vt:lpstr>
      <vt:lpstr>My town Lučani-Location and population</vt:lpstr>
      <vt:lpstr>My town Lučani-Industry</vt:lpstr>
      <vt:lpstr>My town Lučani-Sports</vt:lpstr>
      <vt:lpstr>I live in Serbia</vt:lpstr>
      <vt:lpstr>Best tourist places in Serbia</vt:lpstr>
      <vt:lpstr>Perucac, Ovcar Banja </vt:lpstr>
      <vt:lpstr>Cultural heritage</vt:lpstr>
      <vt:lpstr>Gusle, kolo and Slava</vt:lpstr>
      <vt:lpstr>Serbian cuisine</vt:lpstr>
      <vt:lpstr>Sarma, kajmak, prsuta, kacamak, pasulj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town, my country</dc:title>
  <dc:creator>Dijana Petrićević</dc:creator>
  <cp:lastModifiedBy>Dijana Petrićević</cp:lastModifiedBy>
  <cp:revision>2</cp:revision>
  <dcterms:created xsi:type="dcterms:W3CDTF">2021-01-20T19:00:19Z</dcterms:created>
  <dcterms:modified xsi:type="dcterms:W3CDTF">2021-02-01T13:40:04Z</dcterms:modified>
</cp:coreProperties>
</file>